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s by Mads Bertelsen, ESS"/>
          <p:cNvSpPr txBox="1"/>
          <p:nvPr/>
        </p:nvSpPr>
        <p:spPr>
          <a:xfrm>
            <a:off x="5801255" y="6194025"/>
            <a:ext cx="40673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slides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48" name="noguide_25.png" descr="no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5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6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6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6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67" name="noguide_29.png" descr="no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6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7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8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8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86" name="noguide_33.png" descr="no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8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8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9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98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99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0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0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05" name="noguide_37.png" descr="no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5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1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7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1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24" name="noguide_41.png" descr="no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4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3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36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37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3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4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43" name="noguide_45.png" descr="no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5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5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5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5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5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62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7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7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7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7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7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81" name="noguide_53.png" descr="no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8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9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9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9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9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9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00" name="noguide_57.png" descr="noguide_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0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1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1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1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1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1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19" name="noguide_61.png" descr="no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3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3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3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3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6" name="Triangle"/>
          <p:cNvSpPr/>
          <p:nvPr/>
        </p:nvSpPr>
        <p:spPr>
          <a:xfrm rot="5400337">
            <a:off x="7972448" y="2927030"/>
            <a:ext cx="746118" cy="537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7" name="Triangle"/>
          <p:cNvSpPr/>
          <p:nvPr/>
        </p:nvSpPr>
        <p:spPr>
          <a:xfrm rot="16201210">
            <a:off x="8000484" y="4182211"/>
            <a:ext cx="746015" cy="537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8" name="Text"/>
          <p:cNvSpPr txBox="1"/>
          <p:nvPr/>
        </p:nvSpPr>
        <p:spPr>
          <a:xfrm>
            <a:off x="5896967" y="3320189"/>
            <a:ext cx="385366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639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- We lost some phase-space to propagation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42" name="withguide_1.png" descr="with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4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4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5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5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5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5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5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5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5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1" name="Wanted “phase-space” at sample"/>
          <p:cNvSpPr txBox="1"/>
          <p:nvPr/>
        </p:nvSpPr>
        <p:spPr>
          <a:xfrm>
            <a:off x="8666381" y="1452526"/>
            <a:ext cx="29981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663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66" name="withguide_5.png" descr="with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6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6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7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7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7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8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8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8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87" name="withguide_9.png" descr="with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38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8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8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9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9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0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0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0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0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08" name="withguide_13.png" descr="with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0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1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1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2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2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2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2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29" name="withguide_17.png" descr="with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3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4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4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4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4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4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50" name="withguide_21.png" descr="with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5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5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5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6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6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6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6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6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71" name="withguide_25.png" descr="with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7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8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8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8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8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8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8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92" name="withguide_29.png" descr="with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9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0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0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0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0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0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0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0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13" name="withguide_33.png" descr="with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1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2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2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2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2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2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3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34" name="withguide_37.png" descr="with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09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3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3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4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4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4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4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4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4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5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10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26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“Phase-space” at source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55" name="withguide_41.png" descr="with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5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5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6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6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6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6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7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7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76" name="withguide_45.png" descr="with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7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7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8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8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8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9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9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9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97" name="withguide_49.png" descr="with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9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9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0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0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1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1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1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1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18" name="withguide_53.png" descr="with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1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2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2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3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3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3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3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3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39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4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4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4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5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5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5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5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5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60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6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6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6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7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7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7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7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7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8" name="Triangle"/>
          <p:cNvSpPr/>
          <p:nvPr/>
        </p:nvSpPr>
        <p:spPr>
          <a:xfrm rot="5400337">
            <a:off x="7608182" y="2927492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80" name="Triangle"/>
          <p:cNvSpPr/>
          <p:nvPr/>
        </p:nvSpPr>
        <p:spPr>
          <a:xfrm rot="16201210">
            <a:off x="7949391" y="3919393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81" name="We got some phase-space back from guide reflection!"/>
          <p:cNvSpPr txBox="1"/>
          <p:nvPr/>
        </p:nvSpPr>
        <p:spPr>
          <a:xfrm>
            <a:off x="6995556" y="1539674"/>
            <a:ext cx="4865689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We got some phase-space back from guide reflection!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984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98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2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986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7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8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9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0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1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2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3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994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995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996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7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998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0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1001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03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10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101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1013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1014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1015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9" grpId="1"/>
      <p:bldP build="whole" bldLvl="1" animBg="1" rev="0" advAuto="0" spid="1015" grpId="3"/>
      <p:bldP build="whole" bldLvl="1" animBg="1" rev="0" advAuto="0" spid="1010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1018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101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22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2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1025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1026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6" grpId="2"/>
      <p:bldP build="whole" bldLvl="1" animBg="1" rev="0" advAuto="0" spid="102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ravitation in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Gravitation in McStas</a:t>
            </a:r>
          </a:p>
        </p:txBody>
      </p:sp>
      <p:sp>
        <p:nvSpPr>
          <p:cNvPr id="1029" name="Is enabled via mcrun -g / --gravitation or  by selecting “Gravity On” in mcgu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enabled via mcrun -g / --gravitation or </a:t>
            </a:r>
            <a:br/>
            <a:r>
              <a:t>by selecting “Gravity On” in mcgui</a:t>
            </a:r>
            <a:br/>
          </a:p>
          <a:p>
            <a:pPr/>
            <a:r>
              <a:t>Default ~ gravity on earth ;-)</a:t>
            </a:r>
            <a:br/>
            <a:r>
              <a:rPr sz="1300"/>
              <a:t>#define GRAVITY  9.81              /* [m/s^2] gravitational acceleration */</a:t>
            </a:r>
            <a:br>
              <a:rPr sz="1300"/>
            </a:br>
          </a:p>
          <a:p>
            <a:pPr/>
            <a:r>
              <a:t>Enabled in any call to PROP_DT, PROP_X0 etc.,</a:t>
            </a:r>
            <a:br/>
            <a:r>
              <a:t>(i.e. “between” components, but not always inside)</a:t>
            </a:r>
            <a:br/>
          </a:p>
          <a:p>
            <a:pPr/>
            <a:r>
              <a:t>For guides, only Guide_gravity and </a:t>
            </a:r>
            <a:br/>
            <a:r>
              <a:t>Elliptic_guide_gravity support parabolic propagation</a:t>
            </a:r>
            <a:br/>
          </a:p>
          <a:p>
            <a:pPr/>
            <a:r>
              <a:t>As you will see in the practical, implications are greatest with long wavelengths and at long distances</a:t>
            </a:r>
          </a:p>
        </p:txBody>
      </p:sp>
      <p:sp>
        <p:nvSpPr>
          <p:cNvPr id="10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1" name="Screen Shot 2021-04-12 at 19.12.01.png" descr="Screen Shot 2021-04-12 at 19.12.01.png"/>
          <p:cNvPicPr>
            <a:picLocks noChangeAspect="1"/>
          </p:cNvPicPr>
          <p:nvPr/>
        </p:nvPicPr>
        <p:blipFill>
          <a:blip r:embed="rId2">
            <a:extLst/>
          </a:blip>
          <a:srcRect l="1463" t="735" r="1082" b="735"/>
          <a:stretch>
            <a:fillRect/>
          </a:stretch>
        </p:blipFill>
        <p:spPr>
          <a:xfrm>
            <a:off x="7771586" y="331203"/>
            <a:ext cx="3428985" cy="4112171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Line"/>
          <p:cNvSpPr/>
          <p:nvPr/>
        </p:nvSpPr>
        <p:spPr>
          <a:xfrm>
            <a:off x="5459140" y="2130636"/>
            <a:ext cx="3894129" cy="1506276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31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3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3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4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4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8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350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35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3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7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1038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39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1040" name="Straight Connector 4"/>
          <p:cNvCxnSpPr>
            <a:stCxn id="1038" idx="0"/>
            <a:endCxn id="1039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1" name="Straight Connector 9"/>
          <p:cNvCxnSpPr>
            <a:stCxn id="1038" idx="0"/>
            <a:endCxn id="1039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2" name="Straight Connector 10"/>
          <p:cNvCxnSpPr>
            <a:stCxn id="1038" idx="0"/>
            <a:endCxn id="1039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3" name="Straight Connector 11"/>
          <p:cNvCxnSpPr>
            <a:stCxn id="1038" idx="0"/>
            <a:endCxn id="1039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1044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1045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1046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1047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48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49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0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1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52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3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5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5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8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1075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1059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60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61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2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3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4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5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1066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1067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1068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69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0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1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2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3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4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7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107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082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083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084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087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08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9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0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1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2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3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4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5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96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97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8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9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00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1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2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1103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1104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1105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1106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7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8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9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0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1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2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1" grpId="3"/>
      <p:bldP build="whole" bldLvl="1" animBg="1" rev="0" advAuto="0" spid="1108" grpId="6"/>
      <p:bldP build="whole" bldLvl="1" animBg="1" rev="0" advAuto="0" spid="1109" grpId="2"/>
      <p:bldP build="whole" bldLvl="1" animBg="1" rev="0" advAuto="0" spid="1110" grpId="1"/>
      <p:bldP build="whole" bldLvl="1" animBg="1" rev="0" advAuto="0" spid="1107" grpId="4"/>
      <p:bldP build="whole" bldLvl="1" animBg="1" rev="0" advAuto="0" spid="1112" grpId="5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15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1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7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1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20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21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22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112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1129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1130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1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2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3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1134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5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6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7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40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114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45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component or many straight sections</a:t>
            </a:r>
          </a:p>
        </p:txBody>
      </p:sp>
      <p:sp>
        <p:nvSpPr>
          <p:cNvPr id="114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7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48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49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0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1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1152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53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4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5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6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57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116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Thursday guidebot talk by</a:t>
            </a:r>
            <a:br/>
            <a:r>
              <a:t>Mads Bertelsen</a:t>
            </a:r>
          </a:p>
        </p:txBody>
      </p:sp>
      <p:sp>
        <p:nvSpPr>
          <p:cNvPr id="116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3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1167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distributoin)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116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9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53" name="noguide_5.png" descr="no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6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6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6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6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6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72" name="noguide_9.png" descr="no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7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8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8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8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8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8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91" name="noguide_13.png" descr="no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9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9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9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0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0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0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0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0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10" name="noguide_17.png" descr="no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29" name="noguide_21.png" descr="no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4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4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4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4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